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3"/>
  </p:notesMasterIdLst>
  <p:sldIdLst>
    <p:sldId id="256" r:id="rId7"/>
    <p:sldId id="273" r:id="rId8"/>
    <p:sldId id="257" r:id="rId9"/>
    <p:sldId id="258" r:id="rId10"/>
    <p:sldId id="270" r:id="rId11"/>
    <p:sldId id="259" r:id="rId12"/>
    <p:sldId id="260" r:id="rId13"/>
    <p:sldId id="271" r:id="rId14"/>
    <p:sldId id="261" r:id="rId15"/>
    <p:sldId id="262" r:id="rId16"/>
    <p:sldId id="264" r:id="rId17"/>
    <p:sldId id="265" r:id="rId18"/>
    <p:sldId id="266" r:id="rId19"/>
    <p:sldId id="267" r:id="rId20"/>
    <p:sldId id="268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34" autoAdjust="0"/>
  </p:normalViewPr>
  <p:slideViewPr>
    <p:cSldViewPr snapToGrid="0">
      <p:cViewPr varScale="1">
        <p:scale>
          <a:sx n="104" d="100"/>
          <a:sy n="104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504B6-82E8-4869-B83D-C4A2C09A4F3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71E4B-BF39-44AA-A0D0-F874D7A7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71E4B-BF39-44AA-A0D0-F874D7A7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8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71E4B-BF39-44AA-A0D0-F874D7A7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0DB8-73ED-4298-9AD7-AAE77C71EF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2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60DB8-73ED-4298-9AD7-AAE77C71EF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8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581D-5502-4449-8DE6-D32E338AB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D6881-E6CC-41F7-A874-5A3FE35FE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2B8DD-D379-439B-B71B-14621D60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1868-8B5F-4305-ADEF-C6339A65227B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E993-A0FF-469A-8854-3868F138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6443F-F604-4761-AD6F-C95A7B80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6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B39B-B1C2-4446-8CD3-3DF6952D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568F5-8436-4A55-A1B1-888EB2DCE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9621E-2678-435E-AE3F-10B825E1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0273-DB5A-4D8C-A969-1168A417A2AF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4D99E-479F-46A1-8BE6-F1979554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1F589-55FD-4513-B2BB-390EB474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3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A972C-0222-4DAA-91BB-12272C3C1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A86D5-F68F-4C0F-8C32-F8651EF7A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A9138-CE10-4402-A0B1-F93299C4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A2D1-FE24-4FE3-A1C1-11998D4A88F1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438DC-DE88-41F9-8B48-C1B9D6FE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B66FD-312D-4D57-B35A-EEFDD1AB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7723-1F74-46FA-B237-38F678B8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25870-81D1-4949-887B-72BBFF4CC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BBC0B-CC0F-4C5E-826E-DAA543F2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43C-4C1A-45BE-95C1-3132EE6C9E1E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92BBD-9EF3-4C46-8524-21E129E6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CA4D3-8015-4E4C-BC85-FB8BD488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AE3D-FE7B-4093-A942-4203E029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79343-CE8C-46D7-B8CB-A19F8DBDE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6BD5-05C1-464C-A303-E3ACA15A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ED1B-C413-4B50-A231-1F4972CC50EC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234FF-0472-4A4F-A983-B33E8EF6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0A856-B33C-400C-8324-6165D0BC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8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CC5FC-A367-41B2-B0CE-71904BD1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E526F-9580-4087-BE2D-92102B311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E574E-916F-4EA2-86E7-A11DC364F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EC4BE-B92A-402A-95B1-D93A591B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B6D-AAD2-4A38-881F-BDD57531718C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EFE5F-9DEC-4508-B718-98894554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DD9C2-C93E-42C5-BC93-DFEDDA29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B963-77D1-4711-8A2F-CF64A1B0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7E6F2-681D-42FA-A572-4A2E2637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4E7D7-4F80-48B0-8346-E1196626B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903FF-F570-49F2-A32D-3702CDEDB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14032-0AA1-4E4F-9C7F-E4DB07DAF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424CC-5472-495C-AEE5-E6C64EF5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66C-8956-404F-806B-551A81D72291}" type="datetime1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48EE24-18E8-453F-815D-8C38EBA1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14565-53E6-48C5-9CD8-4DCBBDCE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6738-3DAB-44D6-98E0-FA4173A5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1CED2-4E46-43FB-839C-E81A1F2D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2EB0-8E8F-4B23-A098-4E8688F1E3F5}" type="datetime1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230EF-7FB1-438E-9ADF-22F1C1D5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C27BB-AAB4-4918-8113-814DF8D9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3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4C32A-3368-4F0B-A887-84CB7E2F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3229-0CE0-436B-BB93-E7F0AAE1440F}" type="datetime1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4C161-5E17-4D23-9C38-8277610C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BB0FC-26AF-4543-BC18-A8A61E01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01B69-F1DA-4790-B08B-3B63A1C2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1C779-106E-488A-8B9F-EC68790A9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D1FD8-491D-42D6-BC9A-292A6BB01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126C9-5AFA-4CAC-9F7B-0C3254D2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0BC7-A192-4A20-8363-994A2B92502C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791DE-1E1E-45B7-8A24-F2D83C78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244D-3553-45FD-B948-9C585C4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7F8C-2855-4B81-8C55-6C661E93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72ED1F-315A-4F9A-9088-774DA8C9C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1EBD3-1803-4BC0-B384-0719EA7CD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064C6-2C9D-4E55-80ED-13B754EC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DCE5-FC12-4DEE-86D4-97E1405DB948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49883-B3EF-4EC2-AAA1-A99882F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847C9-6AB6-4928-AAE5-F1E5EA5C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2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46479-0A4B-4126-8CB3-8655B59D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376EC-F466-4D82-978C-7EBB3407A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228E2-A6C0-4806-A5D6-494172EB2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E75C9-9D09-4B59-9713-BD986A5C7116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E4AAB-6DC7-433C-9915-BEB5AF048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0C6D3-04C7-49EF-A400-96843DA28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E8071-66C9-406F-AD32-E7EE4B44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3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fcagroup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1C0E-EC0A-45DF-855F-C24853322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832" y="1475363"/>
            <a:ext cx="8160073" cy="2600525"/>
          </a:xfrm>
        </p:spPr>
        <p:txBody>
          <a:bodyPr>
            <a:normAutofit/>
          </a:bodyPr>
          <a:lstStyle/>
          <a:p>
            <a:r>
              <a:rPr lang="en-US" dirty="0"/>
              <a:t>Maximizing Your </a:t>
            </a:r>
            <a:r>
              <a:rPr lang="en-US" dirty="0" err="1"/>
              <a:t>Inve$tment</a:t>
            </a:r>
            <a:r>
              <a:rPr lang="en-US" dirty="0"/>
              <a:t>                       in Trade $how$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CFFEE-965B-4FFB-9CF9-FE5697F52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869" y="4402138"/>
            <a:ext cx="9144000" cy="2164032"/>
          </a:xfrm>
        </p:spPr>
        <p:txBody>
          <a:bodyPr>
            <a:normAutofit/>
          </a:bodyPr>
          <a:lstStyle/>
          <a:p>
            <a:r>
              <a:rPr lang="en-US" dirty="0"/>
              <a:t>Wednesday, May 2</a:t>
            </a:r>
            <a:r>
              <a:rPr lang="en-US" baseline="30000" dirty="0"/>
              <a:t>nd</a:t>
            </a:r>
            <a:r>
              <a:rPr lang="en-US" dirty="0"/>
              <a:t>, 12:00pm - 1:00pm</a:t>
            </a:r>
          </a:p>
          <a:p>
            <a:endParaRPr lang="en-US" sz="1000" dirty="0"/>
          </a:p>
          <a:p>
            <a:r>
              <a:rPr lang="en-US" sz="2000" b="1" dirty="0"/>
              <a:t>Presented by:</a:t>
            </a:r>
          </a:p>
          <a:p>
            <a:r>
              <a:rPr lang="en-US" sz="2800" dirty="0"/>
              <a:t>Great Lakes Women’s Business Council </a:t>
            </a:r>
          </a:p>
          <a:p>
            <a:r>
              <a:rPr lang="en-US" sz="2800" dirty="0"/>
              <a:t>Corporate Development Committee</a:t>
            </a:r>
          </a:p>
        </p:txBody>
      </p:sp>
    </p:spTree>
    <p:extLst>
      <p:ext uri="{BB962C8B-B14F-4D97-AF65-F5344CB8AC3E}">
        <p14:creationId xmlns:p14="http://schemas.microsoft.com/office/powerpoint/2010/main" val="420021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83" y="1621374"/>
            <a:ext cx="6971615" cy="925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Know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083" y="2546660"/>
            <a:ext cx="8008706" cy="422379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60 seconds – who you are, what your company does, what your role is within the company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Be prepared with referral contact information (if possible) or be ready to take a follow up assignment</a:t>
            </a:r>
          </a:p>
          <a:p>
            <a:pPr lvl="1">
              <a:spcAft>
                <a:spcPts val="600"/>
              </a:spcAft>
            </a:pPr>
            <a:endParaRPr lang="en-US" sz="1000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Practice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Take 2 minutes to prepare your intro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Let’s hear a few – volunteers?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7C58B-8EBC-4C75-AE4E-584521F3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3735" y="3010676"/>
            <a:ext cx="10197082" cy="328312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/>
              <a:t>Confident and Knowledgeable Representatives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This is not the best time to utilize new staff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Need to have experienced folks capable of being the “Face” of your company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Understand your own org charts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 This goes beyond the trade fair floor – conference wide, all events.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3735" y="1941897"/>
            <a:ext cx="5474677" cy="9520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Make a GREAT Impression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FDA05C-466A-4F54-9B68-5BAE9D17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2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998" y="1841302"/>
            <a:ext cx="10515600" cy="10657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Time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998" y="2907079"/>
            <a:ext cx="8829036" cy="3445083"/>
          </a:xfrm>
        </p:spPr>
        <p:txBody>
          <a:bodyPr>
            <a:normAutofit/>
          </a:bodyPr>
          <a:lstStyle/>
          <a:p>
            <a:pPr marL="339725" indent="-339725"/>
            <a:r>
              <a:rPr lang="en-US" dirty="0"/>
              <a:t>Get the registration packet as soon as you can and use the time to go through the program book (usually available 1 or 2 days prior)</a:t>
            </a:r>
          </a:p>
          <a:p>
            <a:pPr marL="339725" indent="-339725"/>
            <a:r>
              <a:rPr lang="en-US" dirty="0"/>
              <a:t>Highlight Targets and identify booth locations on floor plan, map out your route</a:t>
            </a:r>
          </a:p>
          <a:p>
            <a:pPr marL="339725" indent="-339725"/>
            <a:r>
              <a:rPr lang="en-US" dirty="0"/>
              <a:t>Divide and Conquer (if possible) – assign team members to specific targets or specific regions of trade show floor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81B0-3271-4578-A8AF-3E32A1D1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8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273" y="1479184"/>
            <a:ext cx="403273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Trade Show Etiquette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210764"/>
              </p:ext>
            </p:extLst>
          </p:nvPr>
        </p:nvGraphicFramePr>
        <p:xfrm>
          <a:off x="1594338" y="2804747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Do: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Don’t: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Share appropriate contact information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Block communication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Provide honest feedback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Make promises you have no intention of keeping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Respect the person’s time and business – LISTEN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Avoid conversation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 what your company needs and what it </a:t>
                      </a:r>
                      <a:r>
                        <a:rPr lang="en-US" b="1" dirty="0"/>
                        <a:t>doesn’t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Tell everyone they have an opportunity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221C9-8ED0-48C2-BCEC-42A9AB45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3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786" y="1533220"/>
            <a:ext cx="7820550" cy="8599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Measuring Performance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650426"/>
              </p:ext>
            </p:extLst>
          </p:nvPr>
        </p:nvGraphicFramePr>
        <p:xfrm>
          <a:off x="1095786" y="2938439"/>
          <a:ext cx="8327571" cy="1868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181">
                <a:tc>
                  <a:txBody>
                    <a:bodyPr/>
                    <a:lstStyle/>
                    <a:p>
                      <a:r>
                        <a:rPr lang="en-US" dirty="0"/>
                        <a:t>Company Name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 Person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Product/service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item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59">
                <a:tc>
                  <a:txBody>
                    <a:bodyPr/>
                    <a:lstStyle/>
                    <a:p>
                      <a:r>
                        <a:rPr lang="en-US" sz="1400" dirty="0"/>
                        <a:t>ABC Janitorial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Sue Smith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ssmith@ABCJ.com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Janitorial services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Referred to facilities maintenance buyer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7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5786" y="2393191"/>
            <a:ext cx="321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Old School Option: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4F1CB-8A9D-4797-9869-8B5BD19B9B14}"/>
              </a:ext>
            </a:extLst>
          </p:cNvPr>
          <p:cNvSpPr txBox="1"/>
          <p:nvPr/>
        </p:nvSpPr>
        <p:spPr>
          <a:xfrm>
            <a:off x="1095786" y="4807128"/>
            <a:ext cx="72886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Tech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Card scanners or photos of business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On-the-spot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“There’s an app for that”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04959-EA5E-49D6-A09C-4F4937A9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5281" y="2658399"/>
            <a:ext cx="9989059" cy="36979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Pre-Meeting with Team</a:t>
            </a:r>
          </a:p>
          <a:p>
            <a:r>
              <a:rPr lang="en-US" dirty="0"/>
              <a:t>Bring a checklist </a:t>
            </a:r>
          </a:p>
          <a:p>
            <a:pPr marL="1031875" lvl="1" indent="-461963">
              <a:buFont typeface="Wingdings" panose="05000000000000000000" pitchFamily="2" charset="2"/>
              <a:buChar char="ü"/>
            </a:pPr>
            <a:r>
              <a:rPr lang="en-US" dirty="0"/>
              <a:t>items needed for your display (business cards, brochures, pens, tape, scissors, </a:t>
            </a:r>
            <a:r>
              <a:rPr lang="en-US" dirty="0" err="1"/>
              <a:t>band-aids</a:t>
            </a:r>
            <a:r>
              <a:rPr lang="en-US" dirty="0"/>
              <a:t>, safety pins, etc.) </a:t>
            </a:r>
          </a:p>
          <a:p>
            <a:pPr marL="1031875" lvl="1" indent="-461963">
              <a:buFont typeface="Wingdings" panose="05000000000000000000" pitchFamily="2" charset="2"/>
              <a:buChar char="ü"/>
            </a:pPr>
            <a:r>
              <a:rPr lang="en-US" dirty="0"/>
              <a:t>list of people you want to meet </a:t>
            </a:r>
          </a:p>
          <a:p>
            <a:pPr marL="1031875" lvl="1" indent="-461963">
              <a:buFont typeface="Wingdings" panose="05000000000000000000" pitchFamily="2" charset="2"/>
              <a:buChar char="ü"/>
            </a:pPr>
            <a:r>
              <a:rPr lang="en-US" dirty="0"/>
              <a:t>contact information within your own company that people might ask for</a:t>
            </a:r>
          </a:p>
          <a:p>
            <a:pPr marL="452438" indent="-339725"/>
            <a:r>
              <a:rPr lang="en-US" dirty="0"/>
              <a:t>Pack your Patience and a Smile – Remember you are an ambassador for your company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B2C1-56EC-4C32-8C44-F07C9E8FC74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5281" y="1785889"/>
            <a:ext cx="7734300" cy="821418"/>
          </a:xfrm>
        </p:spPr>
        <p:txBody>
          <a:bodyPr>
            <a:normAutofit/>
          </a:bodyPr>
          <a:lstStyle/>
          <a:p>
            <a:r>
              <a:rPr lang="en-US" sz="3200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64441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B2C1-56EC-4C32-8C44-F07C9E8FC74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2327" y="2038808"/>
            <a:ext cx="5378710" cy="143396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  <p:sp>
        <p:nvSpPr>
          <p:cNvPr id="8" name="Action Button: Help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5469C06-A6B6-4380-AF7A-419C8BC2EA4F}"/>
              </a:ext>
            </a:extLst>
          </p:cNvPr>
          <p:cNvSpPr/>
          <p:nvPr/>
        </p:nvSpPr>
        <p:spPr>
          <a:xfrm>
            <a:off x="4474723" y="3784060"/>
            <a:ext cx="2645924" cy="204280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27C55-4D1A-428D-94D1-FC1D6FDF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01" y="1560581"/>
            <a:ext cx="1872263" cy="223877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736E9B6-2C0D-4A0D-909F-D86F20099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375" y="5083674"/>
            <a:ext cx="2175301" cy="5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www.fcagroup.com/Style%20Library/FCA2014/img/shared/logo-fca.png">
            <a:hlinkClick r:id="rId4"/>
            <a:extLst>
              <a:ext uri="{FF2B5EF4-FFF2-40B4-BE49-F238E27FC236}">
                <a16:creationId xmlns:a16="http://schemas.microsoft.com/office/drawing/2014/main" id="{CB01BAEC-5E23-49F0-8AE1-AA6418E63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0140" y="2558374"/>
            <a:ext cx="1897992" cy="714193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8E9C2-DCAF-4DC1-A866-2EFD5D1EE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362" y="3881895"/>
            <a:ext cx="1872264" cy="2403558"/>
          </a:xfrm>
          <a:prstGeom prst="rect">
            <a:avLst/>
          </a:prstGeom>
        </p:spPr>
      </p:pic>
      <p:sp>
        <p:nvSpPr>
          <p:cNvPr id="12" name="Subtitle 11">
            <a:extLst>
              <a:ext uri="{FF2B5EF4-FFF2-40B4-BE49-F238E27FC236}">
                <a16:creationId xmlns:a16="http://schemas.microsoft.com/office/drawing/2014/main" id="{5395A955-9B38-4319-A9B9-B2E9D24FB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5643" y="2074795"/>
            <a:ext cx="2726987" cy="483579"/>
          </a:xfrm>
        </p:spPr>
        <p:txBody>
          <a:bodyPr/>
          <a:lstStyle/>
          <a:p>
            <a:r>
              <a:rPr lang="en-US" dirty="0"/>
              <a:t>Marcia Hunter</a:t>
            </a:r>
          </a:p>
        </p:txBody>
      </p:sp>
      <p:sp>
        <p:nvSpPr>
          <p:cNvPr id="13" name="Subtitle 11">
            <a:extLst>
              <a:ext uri="{FF2B5EF4-FFF2-40B4-BE49-F238E27FC236}">
                <a16:creationId xmlns:a16="http://schemas.microsoft.com/office/drawing/2014/main" id="{9066A4B8-C1E1-46B3-A44A-F84EE8FAD345}"/>
              </a:ext>
            </a:extLst>
          </p:cNvPr>
          <p:cNvSpPr txBox="1">
            <a:spLocks/>
          </p:cNvSpPr>
          <p:nvPr/>
        </p:nvSpPr>
        <p:spPr>
          <a:xfrm>
            <a:off x="3933531" y="4637583"/>
            <a:ext cx="2726987" cy="483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Teresa LeFevre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2B83D63-4947-4EFF-B646-8E81BE45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5E8071-66C9-406F-AD32-E7EE4B444C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4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665" y="1359031"/>
            <a:ext cx="7563692" cy="9950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269" y="2240783"/>
            <a:ext cx="8026400" cy="4449085"/>
          </a:xfrm>
        </p:spPr>
        <p:txBody>
          <a:bodyPr>
            <a:normAutofit/>
          </a:bodyPr>
          <a:lstStyle/>
          <a:p>
            <a:pPr marL="339725" indent="-339725"/>
            <a:r>
              <a:rPr lang="en-US" dirty="0"/>
              <a:t>Set Goals – What do you want to Achieve?</a:t>
            </a:r>
          </a:p>
          <a:p>
            <a:pPr marL="339725" indent="-339725"/>
            <a:r>
              <a:rPr lang="en-US" dirty="0"/>
              <a:t>Know Your Audience</a:t>
            </a:r>
          </a:p>
          <a:p>
            <a:pPr marL="339725" indent="-339725"/>
            <a:r>
              <a:rPr lang="en-US" dirty="0"/>
              <a:t>Know Yourself</a:t>
            </a:r>
          </a:p>
          <a:p>
            <a:pPr marL="339725" indent="-339725"/>
            <a:r>
              <a:rPr lang="en-US" dirty="0"/>
              <a:t>Time Management</a:t>
            </a:r>
          </a:p>
          <a:p>
            <a:pPr marL="339725" indent="-339725"/>
            <a:r>
              <a:rPr lang="en-US" dirty="0"/>
              <a:t>Trade show Etiquette</a:t>
            </a:r>
          </a:p>
          <a:p>
            <a:pPr marL="339725" indent="-339725"/>
            <a:r>
              <a:rPr lang="en-US" dirty="0"/>
              <a:t>Measuring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04100-96DD-4B17-AEB7-558720E1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0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955" y="1482682"/>
            <a:ext cx="863261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Set Goals:  What Return On Investment do you want from your Trade Show Dollars?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955" y="2950665"/>
            <a:ext cx="9916886" cy="35474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What’s in it for you?</a:t>
            </a:r>
          </a:p>
          <a:p>
            <a:pPr marL="461963" lvl="1" indent="-292100">
              <a:buFont typeface="Wingdings" panose="05000000000000000000" pitchFamily="2" charset="2"/>
              <a:buChar char="§"/>
            </a:pPr>
            <a:r>
              <a:rPr lang="en-US" dirty="0"/>
              <a:t>Identify new Diversity Suppliers? Maybe not in the first conversation…</a:t>
            </a:r>
          </a:p>
          <a:p>
            <a:pPr marL="461963" lvl="1" indent="-292100">
              <a:buFont typeface="Wingdings" panose="05000000000000000000" pitchFamily="2" charset="2"/>
              <a:buChar char="§"/>
            </a:pPr>
            <a:r>
              <a:rPr lang="en-US" dirty="0"/>
              <a:t>Broaden your Network? Definitely!</a:t>
            </a:r>
          </a:p>
          <a:p>
            <a:pPr marL="461963" lvl="1" indent="-292100">
              <a:buFont typeface="Wingdings" panose="05000000000000000000" pitchFamily="2" charset="2"/>
              <a:buChar char="§"/>
            </a:pPr>
            <a:r>
              <a:rPr lang="en-US" dirty="0"/>
              <a:t>Re-Connect with previous Suppliers? Potential to re-establish a relationship.</a:t>
            </a:r>
          </a:p>
          <a:p>
            <a:pPr marL="461963" lvl="1" indent="-292100">
              <a:buFont typeface="Wingdings" panose="05000000000000000000" pitchFamily="2" charset="2"/>
              <a:buChar char="§"/>
            </a:pPr>
            <a:r>
              <a:rPr lang="en-US" dirty="0"/>
              <a:t>Touch Base with Current Suppliers? Good practice.</a:t>
            </a:r>
          </a:p>
          <a:p>
            <a:pPr marL="461963" lvl="1" indent="-292100">
              <a:buFont typeface="Wingdings" panose="05000000000000000000" pitchFamily="2" charset="2"/>
              <a:buChar char="§"/>
            </a:pPr>
            <a:r>
              <a:rPr lang="en-US" dirty="0"/>
              <a:t>Strengthen your company’s Brand/Image? Yes!</a:t>
            </a:r>
          </a:p>
          <a:p>
            <a:pPr marL="461963" lvl="1" indent="-292100">
              <a:buFont typeface="Wingdings" panose="05000000000000000000" pitchFamily="2" charset="2"/>
              <a:buChar char="§"/>
            </a:pPr>
            <a:r>
              <a:rPr lang="en-US" dirty="0"/>
              <a:t>Professional Development Opportunities? Absolutely!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6226F-0AC6-46C1-A216-1AD50CED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741" y="1506314"/>
            <a:ext cx="786880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Set Goals:  What Return On Investment do you want from your Trade Show Dollars?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41" y="3152889"/>
            <a:ext cx="8394097" cy="33451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goals you set should dictate how you participate in the trade show.</a:t>
            </a:r>
          </a:p>
          <a:p>
            <a:pPr marL="914400"/>
            <a:r>
              <a:rPr lang="en-US" sz="2400" dirty="0"/>
              <a:t>Booth or No Booth</a:t>
            </a:r>
          </a:p>
          <a:p>
            <a:pPr marL="914400"/>
            <a:r>
              <a:rPr lang="en-US" sz="2400" dirty="0"/>
              <a:t>Level of Buyer Participation</a:t>
            </a:r>
          </a:p>
          <a:p>
            <a:pPr marL="914400"/>
            <a:r>
              <a:rPr lang="en-US" sz="2400" dirty="0"/>
              <a:t>C-Suite engagement</a:t>
            </a:r>
          </a:p>
          <a:p>
            <a:pPr marL="914400"/>
            <a:r>
              <a:rPr lang="en-US" sz="2400" dirty="0"/>
              <a:t>Sponsorship/Advertising</a:t>
            </a:r>
          </a:p>
          <a:p>
            <a:pPr marL="68580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2DBC9-81E3-498B-BDA7-AD2059D9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5414" y="3283583"/>
            <a:ext cx="8229600" cy="2368188"/>
          </a:xfrm>
        </p:spPr>
        <p:txBody>
          <a:bodyPr>
            <a:normAutofit/>
          </a:bodyPr>
          <a:lstStyle/>
          <a:p>
            <a:r>
              <a:rPr lang="en-US" sz="3200" dirty="0"/>
              <a:t>Take a minute and set your personal goals.</a:t>
            </a:r>
          </a:p>
          <a:p>
            <a:endParaRPr lang="en-US" sz="3200" dirty="0"/>
          </a:p>
          <a:p>
            <a:r>
              <a:rPr lang="en-US" sz="3200" dirty="0"/>
              <a:t>What would success look/feel like?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6501" y="1367448"/>
            <a:ext cx="999903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Set Goals:  What ROI are you looking for?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4E970-B7BC-4475-B8B6-4901C509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9" y="1743273"/>
            <a:ext cx="5061438" cy="7445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Know your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709" y="2945039"/>
            <a:ext cx="9370985" cy="348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Pre-Work:</a:t>
            </a:r>
          </a:p>
          <a:p>
            <a:pPr marL="339725" indent="-339725"/>
            <a:r>
              <a:rPr lang="en-US" sz="2400" dirty="0"/>
              <a:t>Survey your buyers/commodity managers to identify sourcing needs and timing</a:t>
            </a:r>
          </a:p>
          <a:p>
            <a:pPr marL="339725" indent="-339725"/>
            <a:r>
              <a:rPr lang="en-US" sz="2400" dirty="0"/>
              <a:t>Develop list of “High Pot” Target areas and secure buyer attendance</a:t>
            </a:r>
          </a:p>
          <a:p>
            <a:pPr marL="339725" indent="-339725"/>
            <a:r>
              <a:rPr lang="en-US" sz="2400" dirty="0"/>
              <a:t>Strategize C-Suite Engagement – if they are attending, know why and have a plan for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26009-1307-46CE-83E5-FA8B869F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891" y="1753002"/>
            <a:ext cx="5061438" cy="7445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Know your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891" y="2497568"/>
            <a:ext cx="10515600" cy="4233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Pre-Work (continued):</a:t>
            </a:r>
          </a:p>
          <a:p>
            <a:pPr marL="339725" indent="-339725"/>
            <a:r>
              <a:rPr lang="en-US" sz="2400" dirty="0"/>
              <a:t>Review List of Sponsors and Participants  </a:t>
            </a:r>
          </a:p>
          <a:p>
            <a:pPr marL="796925" lvl="1" indent="-339725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Identify Current Suppliers (or Customers) for fly-by’s</a:t>
            </a:r>
          </a:p>
          <a:p>
            <a:pPr marL="796925" lvl="1" indent="-339725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Identify Previous Suppliers – know the story</a:t>
            </a:r>
          </a:p>
          <a:p>
            <a:pPr marL="796925" lvl="1" indent="-339725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Review Listing by Commodity to identify potential M/W/VBE suppliers</a:t>
            </a:r>
          </a:p>
          <a:p>
            <a:pPr marL="339725" indent="-339725"/>
            <a:r>
              <a:rPr lang="en-US" sz="2400" dirty="0"/>
              <a:t>Establish a plan to collect information from buyers during or post-conference to ensure no contacts are lost</a:t>
            </a:r>
          </a:p>
          <a:p>
            <a:pPr marL="339725" indent="-339725"/>
            <a:endParaRPr lang="en-US" sz="900" dirty="0"/>
          </a:p>
          <a:p>
            <a:pPr marL="0" indent="0">
              <a:buNone/>
            </a:pPr>
            <a:r>
              <a:rPr lang="en-US" sz="3600" dirty="0"/>
              <a:t>Let’s try it out…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05C5E-AB03-43DE-A65E-1A9882F9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8071-66C9-406F-AD32-E7EE4B444C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9378" y="2884352"/>
            <a:ext cx="9486963" cy="3485914"/>
          </a:xfrm>
        </p:spPr>
        <p:txBody>
          <a:bodyPr/>
          <a:lstStyle/>
          <a:p>
            <a:pPr marL="346075" indent="-346075"/>
            <a:r>
              <a:rPr lang="en-US" dirty="0"/>
              <a:t>List your top 3 “must meets”</a:t>
            </a:r>
          </a:p>
          <a:p>
            <a:pPr marL="346075" indent="-346075"/>
            <a:r>
              <a:rPr lang="en-US" dirty="0"/>
              <a:t>List your top 3 contacts that you want to say hello to</a:t>
            </a:r>
          </a:p>
          <a:p>
            <a:pPr marL="346075" indent="-346075"/>
            <a:r>
              <a:rPr lang="en-US" dirty="0"/>
              <a:t>Any past suppliers you want to check in with?</a:t>
            </a:r>
          </a:p>
          <a:p>
            <a:pPr marL="346075" indent="-346075"/>
            <a:r>
              <a:rPr lang="en-US" dirty="0"/>
              <a:t>What new M/W/VBE products/services do you need to find?</a:t>
            </a:r>
          </a:p>
          <a:p>
            <a:pPr marL="346075" indent="-346075"/>
            <a:endParaRPr lang="en-US" sz="3200" dirty="0"/>
          </a:p>
          <a:p>
            <a:pPr marL="0" indent="0">
              <a:buNone/>
            </a:pPr>
            <a:r>
              <a:rPr lang="en-US" sz="3200" i="1" dirty="0"/>
              <a:t>“Raise your hand” or type in so we can chat with you.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B2C1-56EC-4C32-8C44-F07C9E8FC74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9378" y="1802246"/>
            <a:ext cx="4797670" cy="8976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17795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632683ab-2c16-4ad2-a98e-8bcfa9d530b3" ContentTypeId="0x0101007673FFF4918B3E4B9FDF0D1078533A7C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ericaReq" ma:contentTypeID="0x0101007673FFF4918B3E4B9FDF0D1078533A7C0075BC8A0499CC2B4098FB09E994F1082F" ma:contentTypeVersion="35" ma:contentTypeDescription="ILM Required Content Type for all content in SPO" ma:contentTypeScope="" ma:versionID="55029b5dfd3bbd2056e9d6c59f9aeb20">
  <xsd:schema xmlns:xsd="http://www.w3.org/2001/XMLSchema" xmlns:xs="http://www.w3.org/2001/XMLSchema" xmlns:p="http://schemas.microsoft.com/office/2006/metadata/properties" xmlns:ns2="2c19192a-207e-42a5-8932-4c57132924ad" xmlns:ns3="1df7fa9a-3570-4303-89ac-534bd5497f6d" targetNamespace="http://schemas.microsoft.com/office/2006/metadata/properties" ma:root="true" ma:fieldsID="9dc3ba5ce857fecafea8a95a4e7580da" ns2:_="" ns3:_="">
    <xsd:import namespace="2c19192a-207e-42a5-8932-4c57132924ad"/>
    <xsd:import namespace="1df7fa9a-3570-4303-89ac-534bd5497f6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Retention_x0020_Start_x0020_Date" minOccurs="0"/>
                <xsd:element ref="ns2:Document_x0020_Owner" minOccurs="0"/>
                <xsd:element ref="ns2:Cost_x0020_Center"/>
                <xsd:element ref="ns2:o964a6576e59464699ba59fda0788e35" minOccurs="0"/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9192a-207e-42a5-8932-4c57132924ad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2dfde243-6762-419c-918a-eb5c8d32f96a}" ma:internalName="TaxCatchAll" ma:showField="CatchAllData" ma:web="759b796d-cb22-4b96-a1e4-2944ce019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2dfde243-6762-419c-918a-eb5c8d32f96a}" ma:internalName="TaxCatchAllLabel" ma:readOnly="true" ma:showField="CatchAllDataLabel" ma:web="759b796d-cb22-4b96-a1e4-2944ce019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Start_x0020_Date" ma:index="11" nillable="true" ma:displayName="Retention Start Date" ma:format="DateOnly" ma:internalName="Retention_x0020_Start_x0020_Date">
      <xsd:simpleType>
        <xsd:restriction base="dms:DateTime"/>
      </xsd:simpleType>
    </xsd:element>
    <xsd:element name="Document_x0020_Owner" ma:index="12" nillable="true" ma:displayName="Document Owner" ma:description="Who is the owner of this document" ma:list="UserInfo" ma:SharePointGroup="0" ma:internalName="Docum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st_x0020_Center" ma:index="13" ma:displayName="Cost Center" ma:description="A 5 digit number, preferably the Cost Center of the Document Owner." ma:internalName="Cost_x0020_Center">
      <xsd:simpleType>
        <xsd:restriction base="dms:Text">
          <xsd:maxLength value="5"/>
        </xsd:restriction>
      </xsd:simpleType>
    </xsd:element>
    <xsd:element name="o964a6576e59464699ba59fda0788e35" ma:index="14" nillable="true" ma:taxonomy="true" ma:internalName="o964a6576e59464699ba59fda0788e35" ma:taxonomyFieldName="CIPP" ma:displayName="CIPP" ma:readOnly="false" ma:default="" ma:fieldId="{8964a657-6e59-4646-99ba-59fda0788e35}" ma:sspId="632683ab-2c16-4ad2-a98e-8bcfa9d530b3" ma:termSetId="540b573c-4785-457e-a3d4-10e71b5991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0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7fa9a-3570-4303-89ac-534bd5497f6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32683ab-2c16-4ad2-a98e-8bcfa9d53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st_x0020_Center xmlns="2c19192a-207e-42a5-8932-4c57132924ad">70250</Cost_x0020_Center>
    <TaxCatchAll xmlns="2c19192a-207e-42a5-8932-4c57132924ad">
      <Value>1</Value>
    </TaxCatchAll>
    <_dlc_DocIdPersistId xmlns="2c19192a-207e-42a5-8932-4c57132924ad" xsi:nil="true"/>
    <Document_x0020_Owner xmlns="2c19192a-207e-42a5-8932-4c57132924ad">
      <UserInfo>
        <DisplayName>LeFevre, Teresa W</DisplayName>
        <AccountId>89</AccountId>
        <AccountType/>
      </UserInfo>
    </Document_x0020_Owner>
    <_dlc_DocIdUrl xmlns="2c19192a-207e-42a5-8932-4c57132924ad">
      <Url>https://comerica.sharepoint.com/sites/MIFNC-Shared/_layouts/15/DocIdRedir.aspx?ID=CAZS6YE33ZVA-1396964698-426434</Url>
      <Description>CAZS6YE33ZVA-1396964698-426434</Description>
    </_dlc_DocIdUrl>
    <_dlc_DocId xmlns="2c19192a-207e-42a5-8932-4c57132924ad">CAZS6YE33ZVA-1396964698-426434</_dlc_DocId>
    <Retention_x0020_Start_x0020_Date xmlns="2c19192a-207e-42a5-8932-4c57132924ad">2018-12-17T05:00:00+00:00</Retention_x0020_Start_x0020_Date>
    <o964a6576e59464699ba59fda0788e35 xmlns="2c19192a-207e-42a5-8932-4c57132924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54992fda-69f5-4a63-8abf-83b344693033</TermId>
        </TermInfo>
      </Terms>
    </o964a6576e59464699ba59fda0788e35>
    <lcf76f155ced4ddcb4097134ff3c332f xmlns="1df7fa9a-3570-4303-89ac-534bd5497f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A54917-4205-49A0-82D7-ACF8B3669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66AD7C-45FF-4CCA-B37E-29A5B4FDC58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E33A093-8E9B-4872-B567-E42C3A95C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19192a-207e-42a5-8932-4c57132924ad"/>
    <ds:schemaRef ds:uri="1df7fa9a-3570-4303-89ac-534bd5497f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36125FE-A7E8-4659-9786-9C884E085D6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8935830-3308-44E3-920B-10A6C356657D}">
  <ds:schemaRefs>
    <ds:schemaRef ds:uri="http://schemas.microsoft.com/office/infopath/2007/PartnerControls"/>
    <ds:schemaRef ds:uri="http://purl.org/dc/terms/"/>
    <ds:schemaRef ds:uri="2c19192a-207e-42a5-8932-4c57132924ad"/>
    <ds:schemaRef ds:uri="http://schemas.microsoft.com/office/2006/documentManagement/types"/>
    <ds:schemaRef ds:uri="1df7fa9a-3570-4303-89ac-534bd5497f6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734</Words>
  <Application>Microsoft Office PowerPoint</Application>
  <PresentationFormat>Widescreen</PresentationFormat>
  <Paragraphs>126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Maximizing Your Inve$tment                       in Trade $how$</vt:lpstr>
      <vt:lpstr>PowerPoint Presentation</vt:lpstr>
      <vt:lpstr>Agenda</vt:lpstr>
      <vt:lpstr>Set Goals:  What Return On Investment do you want from your Trade Show Dollars?</vt:lpstr>
      <vt:lpstr>Set Goals:  What Return On Investment do you want from your Trade Show Dollars?</vt:lpstr>
      <vt:lpstr>Set Goals:  What ROI are you looking for?</vt:lpstr>
      <vt:lpstr>Know your Audience</vt:lpstr>
      <vt:lpstr>Know your Audience</vt:lpstr>
      <vt:lpstr>Practice</vt:lpstr>
      <vt:lpstr>Know Yourself</vt:lpstr>
      <vt:lpstr>Make a GREAT Impression</vt:lpstr>
      <vt:lpstr>Time Management</vt:lpstr>
      <vt:lpstr>Trade Show Etiquette</vt:lpstr>
      <vt:lpstr>Measuring Performance</vt:lpstr>
      <vt:lpstr>Final Thoughts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Expo Participation</dc:title>
  <dc:creator>Lefevre, Teresa W</dc:creator>
  <cp:lastModifiedBy>LeFevre, Teresa W</cp:lastModifiedBy>
  <cp:revision>26</cp:revision>
  <dcterms:created xsi:type="dcterms:W3CDTF">2018-02-13T19:56:28Z</dcterms:created>
  <dcterms:modified xsi:type="dcterms:W3CDTF">2023-02-03T13:52:26Z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0x0101007673FFF4918B3E4B9FDF0D1078533A7C0075BC8A0499CC2B4098FB09E994F1082F</vt:lpwstr>
  </property>
  <property fmtid="{D5CDD505-2E9C-101B-9397-08002B2CF9AE}" pid="3" name="CIPP">
    <vt:lpwstr>1;#Internal|54992fda-69f5-4a63-8abf-83b344693033</vt:lpwstr>
  </property>
  <property fmtid="{D5CDD505-2E9C-101B-9397-08002B2CF9AE}" pid="4" name="_dlc_DocIdItemGuid">
    <vt:lpwstr>37fa7760-3d6a-4d81-bb9e-ca08cf289227</vt:lpwstr>
  </property>
</Properties>
</file>